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2"/>
  </p:notesMasterIdLst>
  <p:handoutMasterIdLst>
    <p:handoutMasterId r:id="rId23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463" r:id="rId16"/>
    <p:sldId id="496" r:id="rId17"/>
    <p:sldId id="261" r:id="rId18"/>
    <p:sldId id="494" r:id="rId19"/>
    <p:sldId id="263" r:id="rId20"/>
    <p:sldId id="264" r:id="rId21"/>
  </p:sldIdLst>
  <p:sldSz cx="24382413" cy="13716000"/>
  <p:notesSz cx="6858000" cy="9144000"/>
  <p:embeddedFontLst>
    <p:embeddedFont>
      <p:font typeface="Bitter" pitchFamily="2" charset="77"/>
      <p:regular r:id="rId24"/>
      <p:bold r:id="rId25"/>
      <p:italic r:id="rId26"/>
      <p:boldItalic r:id="rId27"/>
    </p:embeddedFont>
    <p:embeddedFont>
      <p:font typeface="Bitter SemiBold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ubik" pitchFamily="2" charset="-79"/>
      <p:regular r:id="rId38"/>
      <p:bold r:id="rId39"/>
      <p:italic r:id="rId40"/>
      <p:boldItalic r:id="rId41"/>
    </p:embeddedFont>
    <p:embeddedFont>
      <p:font typeface="Rubik Medium" pitchFamily="2" charset="-79"/>
      <p:regular r:id="rId42"/>
      <p:italic r:id="rId43"/>
    </p:embeddedFont>
    <p:embeddedFont>
      <p:font typeface="Rubik SemiBold" pitchFamily="2" charset="-79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492"/>
            <p14:sldId id="463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2029" autoAdjust="0"/>
  </p:normalViewPr>
  <p:slideViewPr>
    <p:cSldViewPr snapToGrid="0">
      <p:cViewPr varScale="1">
        <p:scale>
          <a:sx n="51" d="100"/>
          <a:sy n="51" d="100"/>
        </p:scale>
        <p:origin x="1616" y="2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355</c:v>
                </c:pt>
                <c:pt idx="1">
                  <c:v>239</c:v>
                </c:pt>
                <c:pt idx="2">
                  <c:v>173</c:v>
                </c:pt>
                <c:pt idx="3">
                  <c:v>123</c:v>
                </c:pt>
                <c:pt idx="4">
                  <c:v>119</c:v>
                </c:pt>
                <c:pt idx="5">
                  <c:v>114</c:v>
                </c:pt>
                <c:pt idx="6">
                  <c:v>100</c:v>
                </c:pt>
                <c:pt idx="7">
                  <c:v>63</c:v>
                </c:pt>
                <c:pt idx="8">
                  <c:v>55</c:v>
                </c:pt>
                <c:pt idx="9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B161C88-3F3F-8240-B87D-62E9F617A9D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D43D98-1D41-0940-A744-66452C7083D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E7DFC6F9-74C2-D44F-B5EB-92C28B73427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63BD4802-98B9-BB49-B800-D04B3389707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31A1E7C5-438D-B446-BEDB-D862229917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59D5F8EE-ABAC-D84D-B3A9-B7C45C01E9A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7142E43D-5B28-2242-8E40-272BDB6E5DC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04443916-40DE-1249-A1DB-2DD8592315A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FFC4C283-E454-324B-9438-895AA7EFC22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D787458-7752-CB4D-88D8-1D810F8B5C3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SE</c:v>
                </c:pt>
                <c:pt idx="3">
                  <c:v>NL</c:v>
                </c:pt>
                <c:pt idx="4">
                  <c:v>CA</c:v>
                </c:pt>
                <c:pt idx="5">
                  <c:v>AU</c:v>
                </c:pt>
                <c:pt idx="6">
                  <c:v>GB</c:v>
                </c:pt>
                <c:pt idx="7">
                  <c:v>IN</c:v>
                </c:pt>
                <c:pt idx="8">
                  <c:v>ES</c:v>
                </c:pt>
                <c:pt idx="9">
                  <c:v>PL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158323610</c:v>
                </c:pt>
                <c:pt idx="1">
                  <c:v>43910491</c:v>
                </c:pt>
                <c:pt idx="2">
                  <c:v>25696307</c:v>
                </c:pt>
                <c:pt idx="3">
                  <c:v>25251786</c:v>
                </c:pt>
                <c:pt idx="4">
                  <c:v>22530128</c:v>
                </c:pt>
                <c:pt idx="5">
                  <c:v>14003238</c:v>
                </c:pt>
                <c:pt idx="6">
                  <c:v>12938043</c:v>
                </c:pt>
                <c:pt idx="7">
                  <c:v>10369964</c:v>
                </c:pt>
                <c:pt idx="8">
                  <c:v>9429667</c:v>
                </c:pt>
                <c:pt idx="9">
                  <c:v>8675622</c:v>
                </c:pt>
                <c:pt idx="10" formatCode="#,##0">
                  <c:v>97322622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SE</c:v>
                  </c:pt>
                  <c:pt idx="3">
                    <c:v>NL</c:v>
                  </c:pt>
                  <c:pt idx="4">
                    <c:v>CA</c:v>
                  </c:pt>
                  <c:pt idx="5">
                    <c:v>AU</c:v>
                  </c:pt>
                  <c:pt idx="6">
                    <c:v>GB</c:v>
                  </c:pt>
                  <c:pt idx="7">
                    <c:v>IN</c:v>
                  </c:pt>
                  <c:pt idx="8">
                    <c:v>ES</c:v>
                  </c:pt>
                  <c:pt idx="9">
                    <c:v>PL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0F8874C-7536-1C40-8B34-BA9BA596B4F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6B2684ED-1361-4242-A12B-6FD3DF4E1F81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109F1F3-004C-0547-9780-C8701FEA029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3C7BF41-5A35-9446-995E-6460437C1E5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935578A-84FC-7542-99AD-3819B2ECD0F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4BF32E8-F891-A741-9BC0-680E3A47992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276FF9C4-4A71-6549-B7B6-BF1078723AA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C96E7355-3CAE-0348-A915-2165AD625D9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859CB94D-262C-EE4C-9843-F15B8D8D7C5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6F7296A-B7E6-7E4A-8752-6806DD47358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CA</c:v>
                </c:pt>
                <c:pt idx="8">
                  <c:v>FR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63485</c:v>
                </c:pt>
                <c:pt idx="1">
                  <c:v>41921</c:v>
                </c:pt>
                <c:pt idx="2">
                  <c:v>29712</c:v>
                </c:pt>
                <c:pt idx="3">
                  <c:v>21641</c:v>
                </c:pt>
                <c:pt idx="4">
                  <c:v>21274</c:v>
                </c:pt>
                <c:pt idx="5">
                  <c:v>14704</c:v>
                </c:pt>
                <c:pt idx="6">
                  <c:v>13502</c:v>
                </c:pt>
                <c:pt idx="7">
                  <c:v>8946</c:v>
                </c:pt>
                <c:pt idx="8">
                  <c:v>8872</c:v>
                </c:pt>
                <c:pt idx="9">
                  <c:v>8558</c:v>
                </c:pt>
                <c:pt idx="10">
                  <c:v>115102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CA</c:v>
                  </c:pt>
                  <c:pt idx="8">
                    <c:v>FR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2853150523272686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738831562474033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586</c:v>
                </c:pt>
                <c:pt idx="3">
                  <c:v>725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03/02/2025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03/02/2025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7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03/02/2025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hyperlink" Target="https://scientific-collections.gbif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January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816585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529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486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238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176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171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104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45502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60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8,342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233,125,538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2,003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8,639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77725"/>
            <a:ext cx="11484020" cy="720325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sz="2000" u="sng" dirty="0">
                <a:latin typeface="Rubik" pitchFamily="2" charset="-79"/>
                <a:cs typeface="Rubik" pitchFamily="2" charset="-79"/>
                <a:hlinkClick r:id="rId4"/>
              </a:rPr>
              <a:t>scientific-collections.gbif.org</a:t>
            </a:r>
            <a:endParaRPr lang="en-DK" sz="2000" u="sng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1 January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732790A-3291-6F44-B5DF-64539729CEC8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DEFD46-01A9-0B00-FFBB-FA382116FF3D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B612B84-79E9-7C33-146E-045EBF5F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C9807-4C5A-139A-C9FF-148ADE84C36A}"/>
              </a:ext>
            </a:extLst>
          </p:cNvPr>
          <p:cNvSpPr txBox="1"/>
          <p:nvPr/>
        </p:nvSpPr>
        <p:spPr>
          <a:xfrm>
            <a:off x="18334694" y="4373543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Participant and GBIF Regional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E8B40-9F3E-7F8D-7E2D-8ED9B2B3F01D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 development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DA2C0-61B4-42AE-CBF3-BEA0734E576D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4937E-37FF-B21C-72F4-52C4BDE8C6A7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E9DE7-08E6-A3AE-21B2-6D0253281D79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25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595FA2-08F5-E887-5618-B32F3CEA1CF4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4A1443-B16A-BECD-43EF-4A5922637D9A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F038D-A868-5EB4-B78C-E68344BBF2F1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F1FF0-5BD3-5AF0-E61D-1478D8BAEBFB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8765C-C2E9-2068-B508-6C6D72D5B638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12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E993D6FD-5BAB-733E-884B-27AB5A9311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C18F4A6B-0D37-93BD-5850-DA47DB0B97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63F027-5D50-5751-8FC8-9D8B2CB74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66628020-CA39-BC0F-0E18-19C73B40A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3,038,370,536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12,184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202.8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110,905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2,354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January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213.5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139.4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64.4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1,550,131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11,368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January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3587D-D481-D721-57E0-215437BC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6" b="10447"/>
          <a:stretch/>
        </p:blipFill>
        <p:spPr>
          <a:xfrm>
            <a:off x="7150826" y="3750198"/>
            <a:ext cx="16512449" cy="78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BD722-EA91-A036-6736-5E17520B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099" b="10389"/>
          <a:stretch/>
        </p:blipFill>
        <p:spPr>
          <a:xfrm>
            <a:off x="7870825" y="3748006"/>
            <a:ext cx="15805149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378359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6E856-76D9-13EE-6D5A-12814F83E0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30" r="4171" b="10447"/>
          <a:stretch/>
        </p:blipFill>
        <p:spPr>
          <a:xfrm>
            <a:off x="7870824" y="3750302"/>
            <a:ext cx="15792451" cy="7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804734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1,030,699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1,162,596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441,786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9.85 %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3.63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425,449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543,746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250,123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5.58 %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330,663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403,168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225,774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5.03 %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373,233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452,436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212,645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5.14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492,489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562,823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208,245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423,137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494,294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207,603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747,489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1,025,378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205,076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450,280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518,753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186,751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367,523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436,611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179,011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3.99 %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360,807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399,038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147,644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3.29 %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3.34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9,108,096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10,941,747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4,486,116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4.28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980842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058278"/>
              </p:ext>
            </p:extLst>
          </p:nvPr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12,714,959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10,369,964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8,542,437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9,429,667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Poland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8,675,622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2,600,757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14549967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21,274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8,872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115,002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347,717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05609340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≥10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January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39977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January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21701</TotalTime>
  <Words>770</Words>
  <Application>Microsoft Macintosh PowerPoint</Application>
  <PresentationFormat>Custom</PresentationFormat>
  <Paragraphs>406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Rubik Medium</vt:lpstr>
      <vt:lpstr>Bitter SemiBold</vt:lpstr>
      <vt:lpstr>Roboto Condensed Light</vt:lpstr>
      <vt:lpstr>Roboto</vt:lpstr>
      <vt:lpstr>Bitter</vt:lpstr>
      <vt:lpstr>Rubik SemiBold</vt:lpstr>
      <vt:lpstr>Rubik</vt:lpstr>
      <vt:lpstr>Source Code Pro</vt:lpstr>
      <vt:lpstr>Arial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Hosted portals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Kyle Copas</cp:lastModifiedBy>
  <cp:revision>155</cp:revision>
  <dcterms:created xsi:type="dcterms:W3CDTF">2023-04-27T10:02:36Z</dcterms:created>
  <dcterms:modified xsi:type="dcterms:W3CDTF">2025-02-03T11:43:02Z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